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040" r:id="rId3"/>
    <p:sldId id="1041" r:id="rId4"/>
    <p:sldId id="1031" r:id="rId5"/>
    <p:sldId id="1037" r:id="rId6"/>
    <p:sldId id="1044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3" autoAdjust="0"/>
    <p:restoredTop sz="82452" autoAdjust="0"/>
  </p:normalViewPr>
  <p:slideViewPr>
    <p:cSldViewPr>
      <p:cViewPr varScale="1">
        <p:scale>
          <a:sx n="163" d="100"/>
          <a:sy n="163" d="100"/>
        </p:scale>
        <p:origin x="176" y="109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3/29/21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870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62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712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68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95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Galatians 3:1-14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00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 foolish Galatians!  Who has bewitched you?  It was before your eyes that Jesus Christ was publicly portrayed as crucified.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 me ask you only this: Did you receive the Spirit by works of the law or by hearing with faith?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Are you so foolish?  Having begun by the Spirit, are you now being perfected by the flesh?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Did you suffer so many things in vain — if indeed it was in vain?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Does he who supplies the Spirit to you and works miracles among you do so by works of the law, or by hearing with faith —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just as Abraham “believed God, and it was counted to him as righteousness”?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73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3033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Know then that it is those of faith who are the sons of Abraham.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And the Scripture, foreseeing that God would justify the Gentiles by faith, preached the gospel beforehand to Abraham, saying, “In you shall all the nations be blessed.”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then, those who are of faith are blessed along with Abraham, the man of faith.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4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47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502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For all who rely on works of the law are under a curse; for it is written, “Cursed be everyone who does not abide by all things written in the Book of the Law, and do them.”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Now it is evident that no one is justified before God by the law, for “The righteous shall live by faith.”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But the law is not of faith, rather “The one who does them shall live by them.”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Christ redeemed us from the curse of the law by becoming a curse for us — for it is written, “Cursed is everyone who is hanged on a tree” —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 that in Christ Jesus the blessing of Abraham might come to the Gentiles, so that we might receive the promised Spirit through faith.</a:t>
            </a:r>
            <a:r>
              <a:rPr lang="en-AU" sz="2800" dirty="0">
                <a:solidFill>
                  <a:schemeClr val="bg1"/>
                </a:solidFill>
              </a:rPr>
              <a:t> </a:t>
            </a:r>
            <a:endParaRPr lang="en-AU" sz="28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6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9239AAA2-BC73-8E4F-A270-77C7E20A042D}"/>
              </a:ext>
            </a:extLst>
          </p:cNvPr>
          <p:cNvSpPr txBox="1"/>
          <p:nvPr/>
        </p:nvSpPr>
        <p:spPr>
          <a:xfrm>
            <a:off x="4189327" y="3813692"/>
            <a:ext cx="354097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8E0937-9316-854B-8069-62365698E91F}"/>
              </a:ext>
            </a:extLst>
          </p:cNvPr>
          <p:cNvSpPr txBox="1"/>
          <p:nvPr/>
        </p:nvSpPr>
        <p:spPr>
          <a:xfrm rot="19795660">
            <a:off x="-60961" y="499562"/>
            <a:ext cx="354097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CA5B2A-1B09-FB4F-BAEA-CF31D3E360EB}"/>
              </a:ext>
            </a:extLst>
          </p:cNvPr>
          <p:cNvSpPr txBox="1"/>
          <p:nvPr/>
        </p:nvSpPr>
        <p:spPr>
          <a:xfrm rot="17810762">
            <a:off x="2729095" y="1111801"/>
            <a:ext cx="354097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7B0FBD-DED6-8E40-AF50-193D5EFF57A3}"/>
              </a:ext>
            </a:extLst>
          </p:cNvPr>
          <p:cNvSpPr txBox="1"/>
          <p:nvPr/>
        </p:nvSpPr>
        <p:spPr>
          <a:xfrm rot="973672">
            <a:off x="3002490" y="4502225"/>
            <a:ext cx="42289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Righteousness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37E576-D560-1A4B-B15F-1BB2BC056123}"/>
              </a:ext>
            </a:extLst>
          </p:cNvPr>
          <p:cNvSpPr txBox="1"/>
          <p:nvPr/>
        </p:nvSpPr>
        <p:spPr>
          <a:xfrm rot="1730833">
            <a:off x="1728" y="1795800"/>
            <a:ext cx="354097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Abraham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837535B-15E6-224E-BCAE-3BD9B742EDC0}"/>
              </a:ext>
            </a:extLst>
          </p:cNvPr>
          <p:cNvSpPr txBox="1"/>
          <p:nvPr/>
        </p:nvSpPr>
        <p:spPr>
          <a:xfrm rot="2968108">
            <a:off x="-267331" y="3779350"/>
            <a:ext cx="354097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Gentiles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C364A7-6586-AA40-9563-36BF71BA5FA9}"/>
              </a:ext>
            </a:extLst>
          </p:cNvPr>
          <p:cNvSpPr txBox="1"/>
          <p:nvPr/>
        </p:nvSpPr>
        <p:spPr>
          <a:xfrm rot="20239791">
            <a:off x="2046539" y="3033229"/>
            <a:ext cx="354097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Blessings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5F5916-F7E9-524E-B13E-89ECBE0DDED8}"/>
              </a:ext>
            </a:extLst>
          </p:cNvPr>
          <p:cNvSpPr txBox="1"/>
          <p:nvPr/>
        </p:nvSpPr>
        <p:spPr>
          <a:xfrm rot="3292916">
            <a:off x="5870008" y="3447613"/>
            <a:ext cx="354097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Curses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4CF1B1-E03E-4D44-8EC5-144151C2218E}"/>
              </a:ext>
            </a:extLst>
          </p:cNvPr>
          <p:cNvSpPr txBox="1"/>
          <p:nvPr/>
        </p:nvSpPr>
        <p:spPr>
          <a:xfrm rot="4351129">
            <a:off x="4536507" y="1940853"/>
            <a:ext cx="354097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Promise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65B263-3587-D44E-82C6-7EBD5441EDFE}"/>
              </a:ext>
            </a:extLst>
          </p:cNvPr>
          <p:cNvSpPr txBox="1"/>
          <p:nvPr/>
        </p:nvSpPr>
        <p:spPr>
          <a:xfrm rot="2168486">
            <a:off x="5448155" y="907187"/>
            <a:ext cx="354097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Redemption</a:t>
            </a:r>
          </a:p>
        </p:txBody>
      </p:sp>
    </p:spTree>
    <p:extLst>
      <p:ext uri="{BB962C8B-B14F-4D97-AF65-F5344CB8AC3E}">
        <p14:creationId xmlns:p14="http://schemas.microsoft.com/office/powerpoint/2010/main" val="3204976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37A0D64-3F25-9E46-84CA-995BFA57E40A}"/>
              </a:ext>
            </a:extLst>
          </p:cNvPr>
          <p:cNvSpPr txBox="1"/>
          <p:nvPr/>
        </p:nvSpPr>
        <p:spPr>
          <a:xfrm>
            <a:off x="220488" y="541216"/>
            <a:ext cx="843509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Christ, we are saved by faith.  No one is justified by works of the Law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09FE1B-B996-A44E-A2FB-700575840813}"/>
              </a:ext>
            </a:extLst>
          </p:cNvPr>
          <p:cNvSpPr txBox="1"/>
          <p:nvPr/>
        </p:nvSpPr>
        <p:spPr>
          <a:xfrm>
            <a:off x="0" y="818214"/>
            <a:ext cx="863364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Cross (The death &amp; Resurrection of Jesus) is central to the Gospel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06A144-3226-2841-8507-B7337583926F}"/>
              </a:ext>
            </a:extLst>
          </p:cNvPr>
          <p:cNvSpPr txBox="1"/>
          <p:nvPr/>
        </p:nvSpPr>
        <p:spPr>
          <a:xfrm>
            <a:off x="323529" y="0"/>
            <a:ext cx="820891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death and resurrection of Jesus, was God’s means of salvation for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nations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the Judaisers insisted that to be saved, Gentiles (non-Jews) had to become Jews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42B717-A89C-BE49-AFD8-03907D27D1F1}"/>
              </a:ext>
            </a:extLst>
          </p:cNvPr>
          <p:cNvSpPr txBox="1"/>
          <p:nvPr/>
        </p:nvSpPr>
        <p:spPr>
          <a:xfrm>
            <a:off x="1187624" y="1103913"/>
            <a:ext cx="709920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died to set us free from sin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rose again.  We have Life in the resurrected Christ.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8B1607-04D9-2B4E-AEF2-200B7E13DCE0}"/>
              </a:ext>
            </a:extLst>
          </p:cNvPr>
          <p:cNvSpPr txBox="1"/>
          <p:nvPr/>
        </p:nvSpPr>
        <p:spPr>
          <a:xfrm>
            <a:off x="73755" y="1701518"/>
            <a:ext cx="8996490" cy="95410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sign / evidence that we belong to God</a:t>
            </a:r>
          </a:p>
          <a:p>
            <a:pPr marL="890588" indent="-890588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Covenant (by keeping the Law) – Circumcision;  Sabbath;  Food Laws;  other Laws</a:t>
            </a:r>
          </a:p>
          <a:p>
            <a:pPr marL="890588" indent="-890588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Covenant (by faith Christ) – Presence of Holy Spirit (evidence is the Fruit of the Spirit)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DF2688-CA23-D444-AA43-6621F6AE1AEC}"/>
              </a:ext>
            </a:extLst>
          </p:cNvPr>
          <p:cNvSpPr/>
          <p:nvPr/>
        </p:nvSpPr>
        <p:spPr>
          <a:xfrm>
            <a:off x="216762" y="2638188"/>
            <a:ext cx="8676456" cy="63934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10 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For all who </a:t>
            </a:r>
            <a:r>
              <a:rPr lang="en-AU" sz="1600" b="1" u="sng" dirty="0">
                <a:latin typeface="Comic Sans MS" panose="030F0902030302020204" pitchFamily="66" charset="0"/>
                <a:ea typeface="Times New Roman" panose="02020603050405020304" pitchFamily="18" charset="0"/>
              </a:rPr>
              <a:t>rely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</a:rPr>
              <a:t> on works of the law are under a curse; for it is written, “Cursed be everyone who does not abide by all things written in the Book of the Law, and do them.”</a:t>
            </a:r>
            <a:r>
              <a:rPr lang="en-AU" sz="1600" dirty="0">
                <a:latin typeface="Comic Sans MS" panose="030F0902030302020204" pitchFamily="66" charset="0"/>
              </a:rPr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EAC196-B241-244C-88F2-F33481FF0B30}"/>
              </a:ext>
            </a:extLst>
          </p:cNvPr>
          <p:cNvSpPr txBox="1"/>
          <p:nvPr/>
        </p:nvSpPr>
        <p:spPr>
          <a:xfrm>
            <a:off x="39735" y="3277530"/>
            <a:ext cx="2554029" cy="150810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Predicament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nobody is capable of keeping the whole Law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</a:t>
            </a:r>
            <a:r>
              <a:rPr lang="en-AU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rely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keeping the Law, we are cursed</a:t>
            </a:r>
            <a:endParaRPr lang="en-AU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9F0DE3-4BB9-E14B-B717-3018B9A20D60}"/>
              </a:ext>
            </a:extLst>
          </p:cNvPr>
          <p:cNvSpPr txBox="1"/>
          <p:nvPr/>
        </p:nvSpPr>
        <p:spPr>
          <a:xfrm>
            <a:off x="3040548" y="3274996"/>
            <a:ext cx="5850396" cy="123110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Salvation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redeemed us (bought us back) from under the curse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only one who was not under the curse, became cursed by hanging on the cross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191306-BAD5-8F46-A987-FDB2DB89E01B}"/>
              </a:ext>
            </a:extLst>
          </p:cNvPr>
          <p:cNvSpPr txBox="1"/>
          <p:nvPr/>
        </p:nvSpPr>
        <p:spPr>
          <a:xfrm>
            <a:off x="0" y="4792031"/>
            <a:ext cx="9144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choose:  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strive to ‘balance the scales’ by keeping the Law = cursed;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or</a:t>
            </a:r>
          </a:p>
          <a:p>
            <a:pPr marL="1292225" indent="-225425"/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 &amp; Act in faith.  Believe in Jesus, repent &amp; Surrender my life to Him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4565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 animBg="1"/>
      <p:bldP spid="15" grpId="0" animBg="1"/>
      <p:bldP spid="17" grpId="0" animBg="1"/>
      <p:bldP spid="18" grpId="0" animBg="1"/>
      <p:bldP spid="1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122108</TotalTime>
  <Words>640</Words>
  <Application>Microsoft Macintosh PowerPoint</Application>
  <PresentationFormat>On-screen Show (16:10)</PresentationFormat>
  <Paragraphs>42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2100</cp:revision>
  <cp:lastPrinted>2021-03-29T06:44:44Z</cp:lastPrinted>
  <dcterms:created xsi:type="dcterms:W3CDTF">2016-11-04T06:28:01Z</dcterms:created>
  <dcterms:modified xsi:type="dcterms:W3CDTF">2021-03-29T06:56:43Z</dcterms:modified>
</cp:coreProperties>
</file>